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40" autoAdjust="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4469AD8-689B-4D1E-B44C-74C511ED6D99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D6AA883-BA13-4A39-A5DA-1E098B164CC2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69069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AA883-BA13-4A39-A5DA-1E098B164CC2}" type="slidenum">
              <a:rPr lang="ar-EG" smtClean="0"/>
              <a:t>6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49968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1"/>
            <a:ext cx="7772400" cy="1752599"/>
          </a:xfrm>
        </p:spPr>
        <p:txBody>
          <a:bodyPr>
            <a:normAutofit fontScale="90000"/>
          </a:bodyPr>
          <a:lstStyle/>
          <a:p>
            <a:r>
              <a:rPr lang="ar-EG" dirty="0"/>
              <a:t/>
            </a:r>
            <a:br>
              <a:rPr lang="ar-EG" dirty="0"/>
            </a:br>
            <a:r>
              <a:rPr lang="ar-EG" dirty="0"/>
              <a:t/>
            </a:r>
            <a:br>
              <a:rPr lang="ar-EG" dirty="0"/>
            </a:br>
            <a:r>
              <a:rPr lang="en-US" dirty="0"/>
              <a:t> URETERAL STONES </a:t>
            </a:r>
            <a:endParaRPr lang="ar-E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Hossni</a:t>
            </a:r>
            <a:r>
              <a:rPr lang="en-US" dirty="0" smtClean="0"/>
              <a:t> </a:t>
            </a:r>
            <a:r>
              <a:rPr lang="en-US" dirty="0" err="1" smtClean="0"/>
              <a:t>Fathalla</a:t>
            </a:r>
            <a:endParaRPr lang="en-US" dirty="0" smtClean="0"/>
          </a:p>
          <a:p>
            <a:r>
              <a:rPr lang="en-US" dirty="0" smtClean="0"/>
              <a:t>Assistant Lecturer</a:t>
            </a:r>
          </a:p>
          <a:p>
            <a:r>
              <a:rPr lang="en-US" dirty="0" smtClean="0"/>
              <a:t>Urology department –</a:t>
            </a:r>
            <a:r>
              <a:rPr lang="en-US" dirty="0" err="1" smtClean="0"/>
              <a:t>Sohag</a:t>
            </a:r>
            <a:r>
              <a:rPr lang="en-US" dirty="0" smtClean="0"/>
              <a:t> university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110890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ULTRASOUND </a:t>
            </a:r>
            <a:br>
              <a:rPr lang="en-US" dirty="0"/>
            </a:b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ar-EG" dirty="0"/>
          </a:p>
          <a:p>
            <a:r>
              <a:rPr lang="en-US" dirty="0" smtClean="0"/>
              <a:t>Detects </a:t>
            </a:r>
            <a:r>
              <a:rPr lang="en-US" dirty="0"/>
              <a:t>indirect signs of obstruction: collecting system dilatation, a change in renal blood flow, a loss of a ureteric jet </a:t>
            </a:r>
          </a:p>
          <a:p>
            <a:r>
              <a:rPr lang="en-US" dirty="0"/>
              <a:t>Rarely identifies urolithiasis except at the UPJ or UVJ </a:t>
            </a:r>
          </a:p>
          <a:p>
            <a:r>
              <a:rPr lang="en-US" dirty="0"/>
              <a:t>Difficulty in measuring the size of a stone </a:t>
            </a:r>
          </a:p>
          <a:p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682590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INTRAVENOUS </a:t>
            </a:r>
            <a:r>
              <a:rPr lang="en-US" dirty="0" smtClean="0"/>
              <a:t>Urography </a:t>
            </a:r>
            <a:r>
              <a:rPr lang="en-US" dirty="0"/>
              <a:t>(</a:t>
            </a:r>
            <a:r>
              <a:rPr lang="en-US" dirty="0" smtClean="0"/>
              <a:t>IVU)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ar-EG" dirty="0"/>
          </a:p>
          <a:p>
            <a:r>
              <a:rPr lang="en-US" dirty="0" smtClean="0"/>
              <a:t>Advantages</a:t>
            </a:r>
            <a:r>
              <a:rPr lang="en-US" dirty="0"/>
              <a:t>: availability, low cost, ability to assess renal function </a:t>
            </a:r>
          </a:p>
          <a:p>
            <a:r>
              <a:rPr lang="en-US" dirty="0"/>
              <a:t>Disadvantages: requires intravenous contrast, prolonged exam time, inability to assess other causes of the clinical presentation, difficulty in distinguishing calcific densities </a:t>
            </a:r>
            <a:r>
              <a:rPr lang="en-US" dirty="0" smtClean="0"/>
              <a:t>,Not done during colic.</a:t>
            </a:r>
            <a:endParaRPr lang="en-US" dirty="0"/>
          </a:p>
          <a:p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884854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IVP: Radiographic Findings of Ureteral Stone Obstruction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ar-EG" dirty="0"/>
          </a:p>
          <a:p>
            <a:r>
              <a:rPr lang="en-US" dirty="0" smtClean="0"/>
              <a:t>Opacity </a:t>
            </a:r>
            <a:r>
              <a:rPr lang="en-US" dirty="0"/>
              <a:t>along the urinary tract </a:t>
            </a:r>
          </a:p>
          <a:p>
            <a:r>
              <a:rPr lang="en-US" dirty="0"/>
              <a:t>Dilatation of ureter down to obstruction </a:t>
            </a:r>
          </a:p>
          <a:p>
            <a:r>
              <a:rPr lang="en-US" dirty="0"/>
              <a:t>Dilatation of collecting system </a:t>
            </a:r>
          </a:p>
          <a:p>
            <a:r>
              <a:rPr lang="en-US" dirty="0"/>
              <a:t>Delay in contrast of </a:t>
            </a:r>
            <a:r>
              <a:rPr lang="en-US" dirty="0" err="1"/>
              <a:t>nephrogram</a:t>
            </a:r>
            <a:r>
              <a:rPr lang="en-US" dirty="0"/>
              <a:t> </a:t>
            </a:r>
          </a:p>
          <a:p>
            <a:r>
              <a:rPr lang="en-US" dirty="0"/>
              <a:t>Delay in contrast of collecting system </a:t>
            </a:r>
          </a:p>
          <a:p>
            <a:r>
              <a:rPr lang="en-US" dirty="0"/>
              <a:t>Delay in contrast excretion </a:t>
            </a:r>
          </a:p>
          <a:p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4185429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65" y="1600200"/>
            <a:ext cx="688227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3191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NON-CONTRAST </a:t>
            </a:r>
            <a:r>
              <a:rPr lang="en-US" dirty="0" err="1" smtClean="0"/>
              <a:t>Multisice</a:t>
            </a:r>
            <a:r>
              <a:rPr lang="en-US" dirty="0" smtClean="0"/>
              <a:t> </a:t>
            </a:r>
            <a:r>
              <a:rPr lang="en-US" dirty="0"/>
              <a:t>CT (NCCT) </a:t>
            </a:r>
            <a:br>
              <a:rPr lang="en-US" dirty="0"/>
            </a:b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ar-EG" dirty="0"/>
          </a:p>
          <a:p>
            <a:r>
              <a:rPr lang="en-US" dirty="0" smtClean="0"/>
              <a:t>Imaging </a:t>
            </a:r>
            <a:r>
              <a:rPr lang="en-US" dirty="0"/>
              <a:t>modality of choice </a:t>
            </a:r>
          </a:p>
          <a:p>
            <a:r>
              <a:rPr lang="en-US" dirty="0"/>
              <a:t>Advantages: speed, safety, ability to assess other causes of the clinical </a:t>
            </a:r>
            <a:r>
              <a:rPr lang="en-US" dirty="0" smtClean="0"/>
              <a:t>presentation.</a:t>
            </a:r>
            <a:endParaRPr lang="en-US" dirty="0"/>
          </a:p>
          <a:p>
            <a:r>
              <a:rPr lang="en-US" dirty="0"/>
              <a:t>Disadvantages: Inability to assess renal </a:t>
            </a:r>
            <a:r>
              <a:rPr lang="en-US" dirty="0" smtClean="0"/>
              <a:t>function.</a:t>
            </a:r>
            <a:endParaRPr lang="en-US" dirty="0"/>
          </a:p>
          <a:p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878571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MAGNETIC RESONANCE UROGRAPHY (MRU) </a:t>
            </a:r>
            <a:br>
              <a:rPr lang="en-US" dirty="0"/>
            </a:b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 dirty="0"/>
          </a:p>
          <a:p>
            <a:r>
              <a:rPr lang="en-US" dirty="0" smtClean="0"/>
              <a:t>Identifies </a:t>
            </a:r>
            <a:r>
              <a:rPr lang="en-US" dirty="0"/>
              <a:t>stones and some secondary signs of obstruction </a:t>
            </a:r>
          </a:p>
          <a:p>
            <a:r>
              <a:rPr lang="en-US" dirty="0"/>
              <a:t>Advantages: no radiation and contrast </a:t>
            </a:r>
          </a:p>
          <a:p>
            <a:r>
              <a:rPr lang="en-US" dirty="0"/>
              <a:t>Disadvantages: inability to image unobstructed urinary tract, </a:t>
            </a:r>
            <a:r>
              <a:rPr lang="en-US" dirty="0" smtClean="0"/>
              <a:t>expensive. </a:t>
            </a:r>
            <a:endParaRPr lang="en-US" dirty="0"/>
          </a:p>
          <a:p>
            <a:r>
              <a:rPr lang="en-US" dirty="0" smtClean="0"/>
              <a:t>During pregnancy.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686223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MRU</a:t>
            </a:r>
            <a:endParaRPr lang="ar-EG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0"/>
            <a:ext cx="56388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1424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URETERAL CALCULI TREATMENT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ar-EG" dirty="0"/>
          </a:p>
          <a:p>
            <a:pPr marL="0" indent="0">
              <a:buNone/>
            </a:pPr>
            <a:r>
              <a:rPr lang="en-US" dirty="0" smtClean="0"/>
              <a:t>CONSIDERATIONS </a:t>
            </a:r>
            <a:endParaRPr lang="en-US" dirty="0"/>
          </a:p>
          <a:p>
            <a:r>
              <a:rPr lang="en-US" dirty="0"/>
              <a:t>Location </a:t>
            </a:r>
          </a:p>
          <a:p>
            <a:r>
              <a:rPr lang="en-US" dirty="0"/>
              <a:t>Size </a:t>
            </a:r>
            <a:r>
              <a:rPr lang="en-US" dirty="0" smtClean="0"/>
              <a:t>and density.</a:t>
            </a:r>
            <a:endParaRPr lang="en-US" dirty="0"/>
          </a:p>
          <a:p>
            <a:r>
              <a:rPr lang="en-US" dirty="0"/>
              <a:t>Chronicity </a:t>
            </a:r>
            <a:r>
              <a:rPr lang="en-US" dirty="0" smtClean="0"/>
              <a:t>(more than 4 weeks).</a:t>
            </a:r>
            <a:endParaRPr lang="en-US" dirty="0"/>
          </a:p>
          <a:p>
            <a:r>
              <a:rPr lang="en-US" dirty="0"/>
              <a:t>Equipment </a:t>
            </a:r>
          </a:p>
          <a:p>
            <a:r>
              <a:rPr lang="en-US" dirty="0"/>
              <a:t>Expertise 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903115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OPTIONS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ar-EG" dirty="0"/>
          </a:p>
          <a:p>
            <a:r>
              <a:rPr lang="en-US" dirty="0" smtClean="0"/>
              <a:t>Observation and medical expulsive therapy.</a:t>
            </a:r>
            <a:endParaRPr lang="en-US" dirty="0"/>
          </a:p>
          <a:p>
            <a:r>
              <a:rPr lang="en-US" dirty="0"/>
              <a:t>Shock wave </a:t>
            </a:r>
            <a:r>
              <a:rPr lang="en-US" dirty="0" smtClean="0"/>
              <a:t>lithotripsy (ESWL in upper ureteric stones). </a:t>
            </a:r>
            <a:endParaRPr lang="en-US" dirty="0"/>
          </a:p>
          <a:p>
            <a:r>
              <a:rPr lang="en-US" dirty="0" err="1"/>
              <a:t>Ureteroscopy</a:t>
            </a:r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Percutaneous </a:t>
            </a:r>
            <a:r>
              <a:rPr lang="en-US" dirty="0" smtClean="0"/>
              <a:t>approach(Upper ureteric stones). </a:t>
            </a:r>
            <a:endParaRPr lang="en-US" dirty="0"/>
          </a:p>
          <a:p>
            <a:r>
              <a:rPr lang="en-US" dirty="0"/>
              <a:t>Open surgery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7854858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CONSERVATIVE MANAGEMENT </a:t>
            </a:r>
            <a:br>
              <a:rPr lang="en-US" dirty="0"/>
            </a:b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 steroidal </a:t>
            </a:r>
            <a:r>
              <a:rPr lang="en-US" dirty="0" err="1" smtClean="0"/>
              <a:t>antiinflammatory</a:t>
            </a:r>
            <a:r>
              <a:rPr lang="en-US" dirty="0" smtClean="0"/>
              <a:t>(e g </a:t>
            </a:r>
            <a:r>
              <a:rPr lang="en-US" dirty="0" err="1" smtClean="0"/>
              <a:t>Diclophenac</a:t>
            </a:r>
            <a:r>
              <a:rPr lang="en-US" dirty="0" smtClean="0"/>
              <a:t>).</a:t>
            </a:r>
            <a:endParaRPr lang="en-US" dirty="0"/>
          </a:p>
          <a:p>
            <a:r>
              <a:rPr lang="en-US" dirty="0" smtClean="0"/>
              <a:t>Alpha blockers (</a:t>
            </a:r>
            <a:r>
              <a:rPr lang="en-US" dirty="0" err="1" smtClean="0"/>
              <a:t>Tamsulocin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809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TYPES OF STONES </a:t>
            </a:r>
            <a:br>
              <a:rPr lang="en-US" dirty="0"/>
            </a:b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ar-EG" dirty="0"/>
          </a:p>
          <a:p>
            <a:r>
              <a:rPr lang="en-US" dirty="0" smtClean="0"/>
              <a:t>75</a:t>
            </a:r>
            <a:r>
              <a:rPr lang="en-US" dirty="0"/>
              <a:t>% calcium oxalate or phosphate </a:t>
            </a:r>
          </a:p>
          <a:p>
            <a:r>
              <a:rPr lang="en-US" dirty="0"/>
              <a:t>15% phosphate-containing, most commonly struvite (magnesium ammonium phosphate) </a:t>
            </a:r>
          </a:p>
          <a:p>
            <a:r>
              <a:rPr lang="en-US" dirty="0"/>
              <a:t>5-10% uric acid </a:t>
            </a:r>
          </a:p>
          <a:p>
            <a:r>
              <a:rPr lang="en-US" dirty="0"/>
              <a:t>1% </a:t>
            </a:r>
            <a:r>
              <a:rPr lang="en-US" dirty="0" err="1"/>
              <a:t>cystine</a:t>
            </a:r>
            <a:r>
              <a:rPr lang="en-US" dirty="0"/>
              <a:t> </a:t>
            </a:r>
          </a:p>
          <a:p>
            <a:r>
              <a:rPr lang="en-US" dirty="0"/>
              <a:t>Rarely, pure matrix and </a:t>
            </a:r>
            <a:r>
              <a:rPr lang="en-US" dirty="0" err="1"/>
              <a:t>indinavir</a:t>
            </a:r>
            <a:r>
              <a:rPr lang="en-US" dirty="0"/>
              <a:t> deposition </a:t>
            </a:r>
          </a:p>
          <a:p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345905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ESWL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 dirty="0"/>
          </a:p>
          <a:p>
            <a:endParaRPr lang="ar-EG" dirty="0"/>
          </a:p>
          <a:p>
            <a:r>
              <a:rPr lang="en-US" dirty="0"/>
              <a:t>Extracorporeal shock wave lithotripsy (for proximal ureteral stones and least invasive therapy) 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 err="1" smtClean="0"/>
              <a:t>Contraindications:Pregnancy</a:t>
            </a:r>
            <a:r>
              <a:rPr lang="en-US" dirty="0" smtClean="0"/>
              <a:t> and bleeding disorders.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1253761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Ureteroscopy</a:t>
            </a:r>
            <a:endParaRPr lang="ar-EG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176" y="1600200"/>
            <a:ext cx="168964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76401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066800"/>
            <a:ext cx="2794612" cy="4766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24104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Ureteroscopy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Easier for lower stones </a:t>
            </a:r>
          </a:p>
          <a:p>
            <a:r>
              <a:rPr lang="en-US" dirty="0"/>
              <a:t>Extraction of stone fragments </a:t>
            </a:r>
          </a:p>
          <a:p>
            <a:r>
              <a:rPr lang="en-US" dirty="0"/>
              <a:t>Fragmentation </a:t>
            </a:r>
          </a:p>
          <a:p>
            <a:pPr marL="0" indent="0">
              <a:buNone/>
            </a:pPr>
            <a:r>
              <a:rPr lang="en-US" dirty="0"/>
              <a:t>–Laser </a:t>
            </a:r>
            <a:r>
              <a:rPr lang="en-US" dirty="0" err="1"/>
              <a:t>Homium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 smtClean="0"/>
              <a:t>– </a:t>
            </a:r>
            <a:r>
              <a:rPr lang="en-US" dirty="0" err="1" smtClean="0"/>
              <a:t>Electrohydrolic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–Pneumatic.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–Ultrasound </a:t>
            </a:r>
          </a:p>
          <a:p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7548131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</a:t>
            </a:r>
            <a:r>
              <a:rPr lang="en-US" sz="4800" b="1" dirty="0" smtClean="0"/>
              <a:t>Thank You</a:t>
            </a:r>
            <a:endParaRPr lang="ar-EG" sz="4800" b="1" dirty="0"/>
          </a:p>
        </p:txBody>
      </p:sp>
    </p:spTree>
    <p:extLst>
      <p:ext uri="{BB962C8B-B14F-4D97-AF65-F5344CB8AC3E}">
        <p14:creationId xmlns:p14="http://schemas.microsoft.com/office/powerpoint/2010/main" val="1736096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LOCATIONS OF STONES </a:t>
            </a:r>
            <a:br>
              <a:rPr lang="en-US" dirty="0"/>
            </a:b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 dirty="0"/>
          </a:p>
          <a:p>
            <a:r>
              <a:rPr lang="en-US" dirty="0" err="1" smtClean="0"/>
              <a:t>Ureteropelvic</a:t>
            </a:r>
            <a:r>
              <a:rPr lang="en-US" dirty="0" smtClean="0"/>
              <a:t> </a:t>
            </a:r>
            <a:r>
              <a:rPr lang="en-US" dirty="0"/>
              <a:t>junction (UPJ) </a:t>
            </a:r>
          </a:p>
          <a:p>
            <a:r>
              <a:rPr lang="en-US" dirty="0"/>
              <a:t>Pelvic brim (at the bifurcation of the iliac vessels where the ureter courses anterior and medial to the vessels and is compressed) </a:t>
            </a:r>
          </a:p>
          <a:p>
            <a:r>
              <a:rPr lang="en-US" dirty="0" err="1"/>
              <a:t>Ureterovesical</a:t>
            </a:r>
            <a:r>
              <a:rPr lang="en-US" dirty="0"/>
              <a:t> junction (UVJ) </a:t>
            </a:r>
          </a:p>
          <a:p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998940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00200"/>
            <a:ext cx="5029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13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33400"/>
            <a:ext cx="4364236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5786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"/>
            <a:ext cx="7315200" cy="716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0814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SIGNS AND SYMPTOMS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ar-EG" dirty="0"/>
          </a:p>
          <a:p>
            <a:r>
              <a:rPr lang="en-US" dirty="0" smtClean="0"/>
              <a:t>Severe</a:t>
            </a:r>
            <a:r>
              <a:rPr lang="en-US" dirty="0"/>
              <a:t>, intermittent unilateral </a:t>
            </a:r>
            <a:r>
              <a:rPr lang="en-US" dirty="0" smtClean="0"/>
              <a:t>flank pain </a:t>
            </a:r>
            <a:r>
              <a:rPr lang="en-US" dirty="0"/>
              <a:t>that radiates to the groin causing the patient to writhe around at its height of intensity </a:t>
            </a:r>
          </a:p>
          <a:p>
            <a:r>
              <a:rPr lang="en-US" dirty="0"/>
              <a:t>Microscopic hematuria </a:t>
            </a:r>
          </a:p>
          <a:p>
            <a:r>
              <a:rPr lang="en-US" dirty="0"/>
              <a:t>If febrile, then may be a complicated ureteral obstruction by either infection with obstruction or acute pyelonephritis </a:t>
            </a:r>
          </a:p>
        </p:txBody>
      </p:sp>
    </p:spTree>
    <p:extLst>
      <p:ext uri="{BB962C8B-B14F-4D97-AF65-F5344CB8AC3E}">
        <p14:creationId xmlns:p14="http://schemas.microsoft.com/office/powerpoint/2010/main" val="955687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DIFFERENTIAL DIAGNOSIS </a:t>
            </a:r>
            <a:br>
              <a:rPr lang="en-US" dirty="0"/>
            </a:b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ar-EG" dirty="0"/>
          </a:p>
          <a:p>
            <a:r>
              <a:rPr lang="en-US" dirty="0" smtClean="0"/>
              <a:t>Genitourinary </a:t>
            </a:r>
            <a:r>
              <a:rPr lang="en-US" dirty="0"/>
              <a:t>causes: pyelonephritis, torsion of a pelvic mass </a:t>
            </a:r>
          </a:p>
          <a:p>
            <a:r>
              <a:rPr lang="en-US" dirty="0"/>
              <a:t>Gastrointestinal causes: appendicitis, diverticulitis, cholecystitis, </a:t>
            </a:r>
            <a:r>
              <a:rPr lang="en-US" dirty="0" err="1"/>
              <a:t>choledocholithiasis</a:t>
            </a:r>
            <a:r>
              <a:rPr lang="en-US" dirty="0"/>
              <a:t>, pancreatitis, bowel obstruction, Crohn’s disease, torsion of an abdominal mass </a:t>
            </a:r>
          </a:p>
          <a:p>
            <a:r>
              <a:rPr lang="en-US" dirty="0"/>
              <a:t>Vascular causes: aortic dissection, ruptured abdominal aortic aneurysm </a:t>
            </a:r>
          </a:p>
          <a:p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512808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PLAIN RADIOGRAPHY </a:t>
            </a:r>
            <a:br>
              <a:rPr lang="en-US" dirty="0"/>
            </a:b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 dirty="0"/>
          </a:p>
          <a:p>
            <a:r>
              <a:rPr lang="en-US" dirty="0" smtClean="0"/>
              <a:t>Relies </a:t>
            </a:r>
            <a:r>
              <a:rPr lang="en-US" dirty="0"/>
              <a:t>solely on the identification of a calcific density along the expected ureteral tract </a:t>
            </a:r>
          </a:p>
          <a:p>
            <a:r>
              <a:rPr lang="en-US" dirty="0"/>
              <a:t>Only 59% of ureteral calculi are visible </a:t>
            </a:r>
          </a:p>
          <a:p>
            <a:r>
              <a:rPr lang="en-US" dirty="0" err="1"/>
              <a:t>Cystine</a:t>
            </a:r>
            <a:r>
              <a:rPr lang="en-US" dirty="0"/>
              <a:t> stones are mildly </a:t>
            </a:r>
            <a:r>
              <a:rPr lang="en-US" dirty="0" err="1"/>
              <a:t>radiodense</a:t>
            </a:r>
            <a:r>
              <a:rPr lang="en-US" dirty="0"/>
              <a:t> </a:t>
            </a:r>
          </a:p>
          <a:p>
            <a:r>
              <a:rPr lang="en-US" dirty="0"/>
              <a:t>Uric acid, pure matrix, and </a:t>
            </a:r>
            <a:r>
              <a:rPr lang="en-US" dirty="0" err="1"/>
              <a:t>indinavir</a:t>
            </a:r>
            <a:r>
              <a:rPr lang="en-US" dirty="0"/>
              <a:t> stones are radiolucent </a:t>
            </a:r>
          </a:p>
          <a:p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272346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515</Words>
  <Application>Microsoft Office PowerPoint</Application>
  <PresentationFormat>On-screen Show (4:3)</PresentationFormat>
  <Paragraphs>99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   URETERAL STONES </vt:lpstr>
      <vt:lpstr>TYPES OF STONES  </vt:lpstr>
      <vt:lpstr>LOCATIONS OF STONES  </vt:lpstr>
      <vt:lpstr>PowerPoint Presentation</vt:lpstr>
      <vt:lpstr>PowerPoint Presentation</vt:lpstr>
      <vt:lpstr>PowerPoint Presentation</vt:lpstr>
      <vt:lpstr>SIGNS AND SYMPTOMS </vt:lpstr>
      <vt:lpstr>DIFFERENTIAL DIAGNOSIS  </vt:lpstr>
      <vt:lpstr>PLAIN RADIOGRAPHY  </vt:lpstr>
      <vt:lpstr>ULTRASOUND  </vt:lpstr>
      <vt:lpstr>INTRAVENOUS Urography (IVU) </vt:lpstr>
      <vt:lpstr>IVP: Radiographic Findings of Ureteral Stone Obstruction </vt:lpstr>
      <vt:lpstr>PowerPoint Presentation</vt:lpstr>
      <vt:lpstr>NON-CONTRAST Multisice CT (NCCT)  </vt:lpstr>
      <vt:lpstr>MAGNETIC RESONANCE UROGRAPHY (MRU)  </vt:lpstr>
      <vt:lpstr>MRU</vt:lpstr>
      <vt:lpstr>URETERAL CALCULI TREATMENT</vt:lpstr>
      <vt:lpstr>TREATMENT OPTIONS</vt:lpstr>
      <vt:lpstr>CONSERVATIVE MANAGEMENT  </vt:lpstr>
      <vt:lpstr>ESWL</vt:lpstr>
      <vt:lpstr>Ureteroscopy</vt:lpstr>
      <vt:lpstr>PowerPoint Presentation</vt:lpstr>
      <vt:lpstr>Ureteroscopy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URETERAL STONES </dc:title>
  <dc:creator>ALBOSTA -TECH</dc:creator>
  <cp:lastModifiedBy>ALBOSTA -TECH</cp:lastModifiedBy>
  <cp:revision>12</cp:revision>
  <dcterms:created xsi:type="dcterms:W3CDTF">2006-08-16T00:00:00Z</dcterms:created>
  <dcterms:modified xsi:type="dcterms:W3CDTF">2021-01-09T13:11:13Z</dcterms:modified>
</cp:coreProperties>
</file>